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89"/>
  </p:handoutMasterIdLst>
  <p:sldIdLst>
    <p:sldId id="256" r:id="rId3"/>
    <p:sldId id="257" r:id="rId4"/>
    <p:sldId id="382" r:id="rId6"/>
    <p:sldId id="310" r:id="rId7"/>
    <p:sldId id="420" r:id="rId8"/>
    <p:sldId id="590" r:id="rId9"/>
    <p:sldId id="591" r:id="rId10"/>
    <p:sldId id="592" r:id="rId11"/>
    <p:sldId id="311" r:id="rId12"/>
    <p:sldId id="284" r:id="rId13"/>
    <p:sldId id="312" r:id="rId14"/>
    <p:sldId id="313" r:id="rId15"/>
    <p:sldId id="263" r:id="rId16"/>
    <p:sldId id="264" r:id="rId17"/>
    <p:sldId id="465" r:id="rId18"/>
    <p:sldId id="265" r:id="rId19"/>
    <p:sldId id="421" r:id="rId20"/>
    <p:sldId id="266" r:id="rId21"/>
    <p:sldId id="267" r:id="rId22"/>
    <p:sldId id="529" r:id="rId23"/>
    <p:sldId id="530" r:id="rId24"/>
    <p:sldId id="268" r:id="rId25"/>
    <p:sldId id="259" r:id="rId26"/>
    <p:sldId id="270" r:id="rId27"/>
    <p:sldId id="271" r:id="rId28"/>
    <p:sldId id="272" r:id="rId29"/>
    <p:sldId id="273" r:id="rId30"/>
    <p:sldId id="274" r:id="rId31"/>
    <p:sldId id="275" r:id="rId32"/>
    <p:sldId id="276" r:id="rId33"/>
    <p:sldId id="348" r:id="rId34"/>
    <p:sldId id="365" r:id="rId35"/>
    <p:sldId id="283" r:id="rId36"/>
    <p:sldId id="503" r:id="rId37"/>
    <p:sldId id="504" r:id="rId38"/>
    <p:sldId id="278" r:id="rId39"/>
    <p:sldId id="279" r:id="rId40"/>
    <p:sldId id="280" r:id="rId41"/>
    <p:sldId id="589" r:id="rId42"/>
    <p:sldId id="285" r:id="rId43"/>
    <p:sldId id="314" r:id="rId44"/>
    <p:sldId id="593" r:id="rId45"/>
    <p:sldId id="315" r:id="rId46"/>
    <p:sldId id="316" r:id="rId47"/>
    <p:sldId id="317" r:id="rId48"/>
    <p:sldId id="343" r:id="rId49"/>
    <p:sldId id="344" r:id="rId50"/>
    <p:sldId id="277" r:id="rId51"/>
    <p:sldId id="308" r:id="rId52"/>
    <p:sldId id="460" r:id="rId53"/>
    <p:sldId id="569" r:id="rId54"/>
    <p:sldId id="309" r:id="rId55"/>
    <p:sldId id="422" r:id="rId56"/>
    <p:sldId id="579" r:id="rId57"/>
    <p:sldId id="580" r:id="rId58"/>
    <p:sldId id="581" r:id="rId59"/>
    <p:sldId id="459" r:id="rId60"/>
    <p:sldId id="501" r:id="rId61"/>
    <p:sldId id="505" r:id="rId62"/>
    <p:sldId id="506" r:id="rId63"/>
    <p:sldId id="508" r:id="rId64"/>
    <p:sldId id="509" r:id="rId65"/>
    <p:sldId id="464" r:id="rId66"/>
    <p:sldId id="653" r:id="rId67"/>
    <p:sldId id="654" r:id="rId68"/>
    <p:sldId id="655" r:id="rId69"/>
    <p:sldId id="656" r:id="rId70"/>
    <p:sldId id="657" r:id="rId71"/>
    <p:sldId id="658" r:id="rId72"/>
    <p:sldId id="659" r:id="rId73"/>
    <p:sldId id="660" r:id="rId74"/>
    <p:sldId id="666" r:id="rId75"/>
    <p:sldId id="667" r:id="rId76"/>
    <p:sldId id="668" r:id="rId77"/>
    <p:sldId id="648" r:id="rId78"/>
    <p:sldId id="649" r:id="rId79"/>
    <p:sldId id="650" r:id="rId80"/>
    <p:sldId id="651" r:id="rId81"/>
    <p:sldId id="652" r:id="rId82"/>
    <p:sldId id="669" r:id="rId83"/>
    <p:sldId id="670" r:id="rId84"/>
    <p:sldId id="671" r:id="rId85"/>
    <p:sldId id="672" r:id="rId86"/>
    <p:sldId id="673" r:id="rId87"/>
    <p:sldId id="679" r:id="rId8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6.xml"/><Relationship Id="rId89" Type="http://schemas.openxmlformats.org/officeDocument/2006/relationships/handoutMaster" Target="handoutMasters/handoutMaster1.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charset="0"/>
              <a:buChar char="•"/>
            </a:pPr>
            <a:r>
              <a:rPr lang="en-US" altLang="zh-CN"/>
              <a:t>The ebuild for the package lives in the src/third_party/chromiumos-overlay or src/overlays/overlay-${BOARD} directories.</a:t>
            </a:r>
            <a:endParaRPr lang="en-US" altLang="zh-CN"/>
          </a:p>
          <a:p>
            <a:pPr marL="171450" indent="-171450">
              <a:buFont typeface="Arial" charset="0"/>
              <a:buChar char="•"/>
            </a:pPr>
            <a:r>
              <a:rPr lang="en-US" altLang="zh-CN"/>
              <a:t>There is an ebuild for the package that ends with 9999.ebuild.</a:t>
            </a:r>
            <a:endParaRPr lang="en-US" altLang="zh-CN"/>
          </a:p>
          <a:p>
            <a:pPr marL="171450" indent="-171450">
              <a:buFont typeface="Arial" charset="0"/>
              <a:buChar char="•"/>
            </a:pPr>
            <a:r>
              <a:rPr lang="en-US" altLang="zh-CN"/>
              <a:t>The ebuild inherits from the cros-workon class.</a:t>
            </a:r>
            <a:endParaRPr lang="en-US" altLang="zh-CN"/>
          </a:p>
          <a:p>
            <a:pPr marL="171450" indent="-171450">
              <a:buFont typeface="Arial"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https://blog.csdn.net/jinzhuojun/article/details/47290707</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https://zhuanlan.zhihu.com/p/26172972</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https://chromium.googlesource.com/chromium/src/+/85639cd097b59c206ad3e910d8c5978bda77fe91/docs/README.md</a:t>
            </a:r>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https://01.org/blogs/joone/2018/using-chrome-os-graphics-stack-intel-based-linux-desktops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smtClean="0">
                <a:sym typeface="+mn-ea"/>
              </a:rPr>
              <a:t>https</a:t>
            </a:r>
            <a:r>
              <a:rPr lang="en-US" dirty="0">
                <a:sym typeface="+mn-ea"/>
              </a:rPr>
              <a:t>://segmentfault.com/a/1190000003819421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hyperlink" Target="http://xxxx/hello-world-1.0.tar.gz"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endParaRPr lang="en-US" altLang="zh-CN"/>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100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7500" lnSpcReduction="1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57500" lnSpcReduction="1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37500" lnSpcReduction="1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5000" lnSpcReduction="1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7500" lnSpcReduction="10000"/>
          </a:bodyPr>
          <a:lstStyle/>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483235"/>
          </a:xfrm>
        </p:spPr>
        <p:txBody>
          <a:bodyPr>
            <a:normAutofit fontScale="90000"/>
          </a:bodyPr>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0000"/>
          </a:bodyPr>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p>
                      <a:pPr>
                        <a:buNone/>
                      </a:pPr>
                      <a:r>
                        <a:t>Upstart Event(s)</a:t>
                      </a:r>
                    </a:p>
                  </a:txBody>
                  <a:tcPr/>
                </a:tc>
                <a:tc>
                  <a:txBody>
                    <a:bodyPr/>
                    <a:p>
                      <a:pPr>
                        <a:buNone/>
                      </a:pPr>
                      <a:r>
                        <a:t>Phase </a:t>
                      </a:r>
                    </a:p>
                  </a:txBody>
                  <a:tcPr/>
                </a:tc>
                <a:tc>
                  <a:txBody>
                    <a:bodyPr/>
                    <a:p>
                      <a:pPr>
                        <a:buNone/>
                      </a:pPr>
                      <a:r>
                        <a:t>Description</a:t>
                      </a:r>
                    </a:p>
                  </a:txBody>
                  <a:tcPr/>
                </a:tc>
              </a:tr>
              <a:tr h="731520">
                <a:tc>
                  <a:txBody>
                    <a:bodyPr/>
                    <a:p>
                      <a:pPr>
                        <a:buNone/>
                      </a:pPr>
                      <a:r>
                        <a:t>startup</a:t>
                      </a:r>
                    </a:p>
                  </a:txBody>
                  <a:tcPr/>
                </a:tc>
                <a:tc>
                  <a:txBody>
                    <a:bodyPr/>
                    <a:p>
                      <a:pPr>
                        <a:buNone/>
                      </a:pPr>
                      <a:r>
                        <a:rPr lang="x-none"/>
                        <a:t>Basic Services</a:t>
                      </a:r>
                      <a:endParaRPr lang="x-none"/>
                    </a:p>
                  </a:txBody>
                  <a:tcPr/>
                </a:tc>
                <a:tc>
                  <a:txBody>
                    <a:bodyPr/>
                    <a:p>
                      <a:pPr>
                        <a:buNone/>
                      </a:pPr>
                      <a:r>
                        <a:t>Initialization of basic services needed by the rest of the system.</a:t>
                      </a:r>
                    </a:p>
                  </a:txBody>
                  <a:tcPr/>
                </a:tc>
              </a:tr>
              <a:tr h="732155">
                <a:tc>
                  <a:txBody>
                    <a:bodyPr/>
                    <a:p>
                      <a:pPr>
                        <a:buNone/>
                      </a:pPr>
                      <a:r>
                        <a:t>started boot-services</a:t>
                      </a:r>
                    </a:p>
                  </a:txBody>
                  <a:tcPr/>
                </a:tc>
                <a:tc>
                  <a:txBody>
                    <a:bodyPr/>
                    <a:p>
                      <a:pPr>
                        <a:buNone/>
                      </a:pPr>
                      <a:r>
                        <a:rPr lang="x-none"/>
                        <a:t>System Application</a:t>
                      </a:r>
                      <a:endParaRPr lang="x-none"/>
                    </a:p>
                  </a:txBody>
                  <a:tcPr/>
                </a:tc>
                <a:tc>
                  <a:txBody>
                    <a:bodyPr/>
                    <a:p>
                      <a:pPr>
                        <a:buNone/>
                      </a:pPr>
                      <a:r>
                        <a:t>Initialization of the system application and other services critical to the product’s UX</a:t>
                      </a:r>
                    </a:p>
                  </a:txBody>
                  <a:tcPr/>
                </a:tc>
              </a:tr>
              <a:tr h="731520">
                <a:tc>
                  <a:txBody>
                    <a:bodyPr/>
                    <a:p>
                      <a:pPr>
                        <a:buNone/>
                      </a:pPr>
                      <a:r>
                        <a:t>started system-services</a:t>
                      </a:r>
                    </a:p>
                    <a:p>
                      <a:pPr>
                        <a:buNone/>
                      </a:pPr>
                    </a:p>
                    <a:p>
                      <a:pPr>
                        <a:buNone/>
                      </a:pPr>
                      <a:r>
                        <a:t>started failsafe</a:t>
                      </a:r>
                    </a:p>
                  </a:txBody>
                  <a:tcPr/>
                </a:tc>
                <a:tc>
                  <a:txBody>
                    <a:bodyPr/>
                    <a:p>
                      <a:pPr>
                        <a:buNone/>
                      </a:pPr>
                      <a:r>
                        <a:rPr lang="x-none"/>
                        <a:t>System Services</a:t>
                      </a:r>
                      <a:endParaRPr lang="x-none"/>
                    </a:p>
                  </a:txBody>
                  <a:tcPr/>
                </a:tc>
                <a:tc>
                  <a:txBody>
                    <a:bodyPr/>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7500" lnSpcReduction="1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65000" lnSpcReduction="1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7500" lnSpcReduction="1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7500" lnSpcReduction="1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57500" lnSpcReduction="1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75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57500" lnSpcReduction="1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endParaRPr lang="x-none"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7500" lnSpcReduction="1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7970"/>
            <a:ext cx="10515600" cy="666750"/>
          </a:xfrm>
        </p:spPr>
        <p:txBody>
          <a:bodyPr>
            <a:normAutofit fontScale="90000"/>
          </a:bodyPr>
          <a:p>
            <a:r>
              <a:rPr lang="en-US"/>
              <a:t>Bluetooth Kernel Debugging</a:t>
            </a:r>
            <a:endParaRPr lang="en-US"/>
          </a:p>
        </p:txBody>
      </p:sp>
      <p:sp>
        <p:nvSpPr>
          <p:cNvPr id="3" name="Content Placeholder 2"/>
          <p:cNvSpPr>
            <a:spLocks noGrp="1"/>
          </p:cNvSpPr>
          <p:nvPr>
            <p:ph idx="1"/>
          </p:nvPr>
        </p:nvSpPr>
        <p:spPr>
          <a:xfrm>
            <a:off x="838200" y="1219200"/>
            <a:ext cx="10515600" cy="5429250"/>
          </a:xfrm>
        </p:spPr>
        <p:txBody>
          <a:bodyPr>
            <a:normAutofit fontScale="60000"/>
          </a:bodyPr>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7500" lnSpcReduction="1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96545"/>
            <a:ext cx="10515600" cy="707390"/>
          </a:xfrm>
        </p:spPr>
        <p:txBody>
          <a:bodyPr>
            <a:normAutofit fontScale="90000"/>
          </a:bodyPr>
          <a:p>
            <a:r>
              <a:rPr lang="en-US" sz="3600"/>
              <a:t>Build Chrom</a:t>
            </a:r>
            <a:r>
              <a:rPr lang="x-none" altLang="en-US" sz="3600"/>
              <a:t>ium </a:t>
            </a:r>
            <a:r>
              <a:rPr lang="en-US" sz="3600"/>
              <a:t>OS with SEP and SoCWatch </a:t>
            </a:r>
            <a:r>
              <a:rPr lang="x-none" altLang="en-US" sz="3600"/>
              <a:t>T</a:t>
            </a:r>
            <a:r>
              <a:rPr lang="en-US" sz="3600"/>
              <a:t>ools</a:t>
            </a:r>
            <a:endParaRPr lang="en-US" sz="3600"/>
          </a:p>
        </p:txBody>
      </p:sp>
      <p:sp>
        <p:nvSpPr>
          <p:cNvPr id="3" name="Content Placeholder 2"/>
          <p:cNvSpPr>
            <a:spLocks noGrp="1"/>
          </p:cNvSpPr>
          <p:nvPr>
            <p:ph idx="1"/>
          </p:nvPr>
        </p:nvSpPr>
        <p:spPr>
          <a:xfrm>
            <a:off x="838200" y="1201420"/>
            <a:ext cx="10515600" cy="5513070"/>
          </a:xfrm>
        </p:spPr>
        <p:txBody>
          <a:bodyPr>
            <a:normAutofit fontScale="50000"/>
          </a:bodyPr>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1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1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2500" lnSpcReduction="1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7965"/>
            <a:ext cx="10515600" cy="626110"/>
          </a:xfrm>
        </p:spPr>
        <p:txBody>
          <a:bodyPr>
            <a:normAutofit fontScale="90000"/>
          </a:bodyPr>
          <a:p>
            <a:r>
              <a:rPr lang="en-US" sz="3600"/>
              <a:t>How to Run Android Apps in Chrome with Google ARC</a:t>
            </a:r>
            <a:br>
              <a:rPr lang="en-US" sz="3600"/>
            </a:br>
            <a:r>
              <a:rPr lang="en-US" sz="1600"/>
              <a:t>https://www.tomsguide.com/us/google-arc-chrome-android-apps,news-20736.html</a:t>
            </a:r>
            <a:endParaRPr lang="en-US" sz="1600"/>
          </a:p>
        </p:txBody>
      </p:sp>
      <p:sp>
        <p:nvSpPr>
          <p:cNvPr id="3" name="Content Placeholder 2"/>
          <p:cNvSpPr>
            <a:spLocks noGrp="1"/>
          </p:cNvSpPr>
          <p:nvPr>
            <p:ph idx="1"/>
          </p:nvPr>
        </p:nvSpPr>
        <p:spPr>
          <a:xfrm>
            <a:off x="838200" y="1153795"/>
            <a:ext cx="10515600" cy="5024120"/>
          </a:xfrm>
        </p:spPr>
        <p:txBody>
          <a:bodyPr>
            <a:normAutofit fontScale="70000"/>
          </a:bodyPr>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Wayland and Weston</a:t>
            </a:r>
            <a:endParaRPr lang="en-US" altLang="zh-CN"/>
          </a:p>
        </p:txBody>
      </p:sp>
      <p:sp>
        <p:nvSpPr>
          <p:cNvPr id="3" name="内容占位符 2"/>
          <p:cNvSpPr>
            <a:spLocks noGrp="1"/>
          </p:cNvSpPr>
          <p:nvPr>
            <p:ph idx="1"/>
          </p:nvPr>
        </p:nvSpPr>
        <p:spPr/>
        <p:txBody>
          <a:bodyPr>
            <a:normAutofit/>
          </a:bodyPr>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0350"/>
            <a:ext cx="10515600" cy="521335"/>
          </a:xfrm>
        </p:spPr>
        <p:txBody>
          <a:bodyPr>
            <a:normAutofit fontScale="90000"/>
          </a:bodyPr>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50000"/>
          </a:bodyPr>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31240"/>
          </a:xfrm>
        </p:spPr>
        <p:txBody>
          <a:bodyPr/>
          <a:p>
            <a:r>
              <a:rPr lang="en-US" altLang="zh-CN"/>
              <a:t>Weston Runtime Support Libs</a:t>
            </a:r>
            <a:endParaRPr lang="en-US" altLang="zh-CN"/>
          </a:p>
        </p:txBody>
      </p:sp>
      <p:pic>
        <p:nvPicPr>
          <p:cNvPr id="6" name="内容占位符 5"/>
          <p:cNvPicPr>
            <a:picLocks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normAutofit lnSpcReduction="10000"/>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65000" lnSpcReduction="1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r>
              <a:rPr lang="en-US" dirty="0" smtClean="0"/>
              <a:t>.</a:t>
            </a:r>
            <a:endParaRPr lang="en-US" dirty="0" smtClean="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a:t>
            </a:r>
            <a:r>
              <a:rPr lang="en-US" dirty="0" smtClean="0"/>
              <a:t>. </a:t>
            </a:r>
            <a:r>
              <a:rPr lang="en-US" dirty="0" err="1"/>
              <a:t>GPUTop</a:t>
            </a:r>
            <a:r>
              <a:rPr lang="en-US" dirty="0"/>
              <a:t> is only compatible with v4.14+ kernels on the target device</a:t>
            </a:r>
            <a:r>
              <a:rPr lang="en-US" dirty="0" smtClean="0"/>
              <a:t>.</a:t>
            </a:r>
            <a:endParaRPr lang="en-US" dirty="0" smtClean="0"/>
          </a:p>
          <a:p>
            <a:pPr lvl="1" fontAlgn="auto">
              <a:lnSpc>
                <a:spcPct val="100000"/>
              </a:lnSpc>
            </a:pPr>
            <a:r>
              <a:rPr lang="en-US" dirty="0" smtClean="0"/>
              <a:t>Build Chromium OS kernel</a:t>
            </a:r>
            <a:endParaRPr lang="en-US" dirty="0" smtClean="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smtClean="0"/>
              <a:t>linux</a:t>
            </a:r>
            <a:r>
              <a:rPr lang="en-US" dirty="0" smtClean="0"/>
              <a:t>-sources</a:t>
            </a:r>
            <a:endParaRPr lang="en-US" dirty="0" smtClean="0"/>
          </a:p>
          <a:p>
            <a:pPr lvl="1" fontAlgn="auto">
              <a:lnSpc>
                <a:spcPct val="100000"/>
              </a:lnSpc>
            </a:pPr>
            <a:r>
              <a:rPr lang="en-US" dirty="0" smtClean="0"/>
              <a:t>Update Chromium Device</a:t>
            </a:r>
            <a:endParaRPr lang="en-US" dirty="0" smtClean="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2885"/>
            <a:ext cx="10515600" cy="718185"/>
          </a:xfrm>
        </p:spPr>
        <p:txBody>
          <a:bodyPr>
            <a:normAutofit fontScale="90000"/>
          </a:bodyPr>
          <a:p>
            <a:r>
              <a:rPr lang="x-none" altLang="en-US"/>
              <a:t>How to Add New Board Overlay</a:t>
            </a:r>
            <a:endParaRPr lang="x-none" altLang="en-US"/>
          </a:p>
        </p:txBody>
      </p:sp>
      <p:sp>
        <p:nvSpPr>
          <p:cNvPr id="3" name="Content Placeholder 2"/>
          <p:cNvSpPr>
            <a:spLocks noGrp="1"/>
          </p:cNvSpPr>
          <p:nvPr>
            <p:ph idx="1"/>
          </p:nvPr>
        </p:nvSpPr>
        <p:spPr>
          <a:xfrm>
            <a:off x="255270" y="1076960"/>
            <a:ext cx="11659235" cy="5612130"/>
          </a:xfrm>
        </p:spPr>
        <p:txBody>
          <a:bodyPr>
            <a:normAutofit fontScale="90000" lnSpcReduction="20000"/>
          </a:bodyPr>
          <a:p>
            <a:r>
              <a:rPr lang="en-US"/>
              <a:t>Levels and Types</a:t>
            </a:r>
            <a:endParaRPr lang="en-US"/>
          </a:p>
          <a:p>
            <a:pPr lvl="1"/>
            <a:r>
              <a:rPr lang="en-US"/>
              <a:t>For a new public board there are three levels to deal with:</a:t>
            </a:r>
            <a:endParaRPr lang="en-US"/>
          </a:p>
          <a:p>
            <a:pPr lvl="2"/>
            <a:r>
              <a:rPr lang="en-US"/>
              <a:t>Public (chromium.org)</a:t>
            </a:r>
            <a:endParaRPr lang="en-US"/>
          </a:p>
          <a:p>
            <a:pPr lvl="2"/>
            <a:r>
              <a:rPr lang="en-US"/>
              <a:t>Partner Private (google)</a:t>
            </a:r>
            <a:endParaRPr lang="en-US"/>
          </a:p>
          <a:p>
            <a:pPr lvl="2"/>
            <a:r>
              <a:rPr lang="en-US"/>
              <a:t>Internal Private (</a:t>
            </a:r>
            <a:r>
              <a:rPr lang="x-none" altLang="en-US"/>
              <a:t>CPU Vendor</a:t>
            </a:r>
            <a:r>
              <a:rPr lang="en-US"/>
              <a:t>)</a:t>
            </a:r>
            <a:endParaRPr lang="en-US"/>
          </a:p>
          <a:p>
            <a:pPr lvl="2"/>
            <a:r>
              <a:rPr lang="en-US"/>
              <a:t>Within each of the above levels, there are three types of overlays:</a:t>
            </a:r>
            <a:endParaRPr lang="en-US"/>
          </a:p>
          <a:p>
            <a:pPr lvl="3"/>
            <a:r>
              <a:rPr lang="en-US"/>
              <a:t>chipset</a:t>
            </a:r>
            <a:endParaRPr lang="en-US"/>
          </a:p>
          <a:p>
            <a:pPr lvl="3"/>
            <a:r>
              <a:rPr lang="en-US"/>
              <a:t>baseboard</a:t>
            </a:r>
            <a:endParaRPr lang="en-US"/>
          </a:p>
          <a:p>
            <a:pPr lvl="3"/>
            <a:r>
              <a:rPr lang="en-US"/>
              <a:t>board</a:t>
            </a:r>
            <a:endParaRPr lang="en-US"/>
          </a:p>
          <a:p>
            <a:pPr lvl="1"/>
            <a:r>
              <a:rPr lang="en-US"/>
              <a:t>Each level can have a mix of one, two, or all three types depending on the platform being added.</a:t>
            </a:r>
            <a:endParaRPr lang="en-US"/>
          </a:p>
          <a:p>
            <a:pPr lvl="0"/>
            <a:r>
              <a:rPr lang="en-US"/>
              <a:t>Step 1 - Board Name</a:t>
            </a:r>
            <a:endParaRPr lang="en-US"/>
          </a:p>
          <a:p>
            <a:pPr lvl="1"/>
            <a:r>
              <a:rPr lang="x-none" altLang="en-US"/>
              <a:t>T</a:t>
            </a:r>
            <a:r>
              <a:rPr lang="en-US"/>
              <a:t>he board name added to the following file: src/third_party/chromiumos-overlay/eclass/cros-board.eclass</a:t>
            </a:r>
            <a:endParaRPr lang="en-US"/>
          </a:p>
          <a:p>
            <a:pPr lvl="0"/>
            <a:r>
              <a:rPr lang="en-US"/>
              <a:t>Step 2 - Public Overlays</a:t>
            </a:r>
            <a:endParaRPr lang="en-US"/>
          </a:p>
          <a:p>
            <a:pPr lvl="1"/>
            <a:r>
              <a:rPr lang="en-US"/>
              <a:t>Chipset - created for the silicon (</a:t>
            </a:r>
            <a:r>
              <a:rPr lang="x-none" altLang="en-US"/>
              <a:t>ex. src/overlays/chipset-$CHIP</a:t>
            </a:r>
            <a:r>
              <a:rPr lang="en-US"/>
              <a:t>)</a:t>
            </a:r>
            <a:endParaRPr lang="en-US"/>
          </a:p>
          <a:p>
            <a:pPr lvl="1"/>
            <a:r>
              <a:rPr lang="en-US"/>
              <a:t>Baseboard - created for the lead vehicle </a:t>
            </a:r>
            <a:r>
              <a:rPr lang="x-none" altLang="en-US"/>
              <a:t>(ex. src/overlays/baseboard-$BOARD)</a:t>
            </a:r>
            <a:endParaRPr lang="x-none" altLang="en-US"/>
          </a:p>
          <a:p>
            <a:pPr lvl="1"/>
            <a:r>
              <a:rPr lang="x-none" altLang="en-US"/>
              <a:t>Board - created for each of the boards based on the silicon, including the lead vehicle (ex. src/overlays/overlay-$BOARD)</a:t>
            </a:r>
            <a:endParaRPr lang="x-none" altLang="en-US"/>
          </a:p>
          <a:p>
            <a:pPr lvl="1"/>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72500"/>
          </a:bodyPr>
          <a:lstStyle/>
          <a:p>
            <a:pPr fontAlgn="auto">
              <a:lnSpc>
                <a:spcPct val="100000"/>
              </a:lnSpc>
            </a:pPr>
            <a:r>
              <a:rPr lang="en-US" dirty="0"/>
              <a:t>Installing </a:t>
            </a:r>
            <a:r>
              <a:rPr lang="en-US" dirty="0" err="1"/>
              <a:t>GPUTop</a:t>
            </a:r>
            <a:r>
              <a:rPr lang="en-US" dirty="0"/>
              <a:t> as a Command Line Interface </a:t>
            </a:r>
            <a:r>
              <a:rPr lang="en-US" dirty="0" smtClean="0"/>
              <a:t>on Chromium Target</a:t>
            </a:r>
            <a:endParaRPr lang="en-US" dirty="0" smtClean="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a:t>
            </a:r>
            <a:r>
              <a:rPr lang="en-US" sz="3600" dirty="0" smtClean="0"/>
              <a:t>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t>
            </a:r>
            <a:r>
              <a:rPr lang="en-US" dirty="0" smtClean="0"/>
              <a:t>a </a:t>
            </a:r>
            <a:r>
              <a:rPr lang="en-US" dirty="0"/>
              <a:t>Command Line </a:t>
            </a:r>
            <a:r>
              <a:rPr lang="en-US" dirty="0" smtClean="0"/>
              <a:t>Interface on Chromium Target</a:t>
            </a:r>
            <a:endParaRPr lang="en-US" dirty="0" smtClean="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a:t>
            </a:r>
            <a:r>
              <a:rPr lang="en-US" dirty="0" smtClean="0"/>
              <a:t>counters</a:t>
            </a:r>
            <a:endParaRPr lang="en-US" dirty="0" smtClean="0"/>
          </a:p>
          <a:p>
            <a:pPr fontAlgn="auto">
              <a:lnSpc>
                <a:spcPct val="100000"/>
              </a:lnSpc>
            </a:pPr>
            <a:r>
              <a:rPr lang="en-US" dirty="0"/>
              <a:t>Installing </a:t>
            </a:r>
            <a:r>
              <a:rPr lang="en-US" dirty="0" err="1"/>
              <a:t>GPUTop</a:t>
            </a:r>
            <a:r>
              <a:rPr lang="en-US" dirty="0"/>
              <a:t> as a Web User </a:t>
            </a:r>
            <a:r>
              <a:rPr lang="en-US" dirty="0" smtClean="0"/>
              <a:t>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a:t>
            </a:r>
            <a:r>
              <a:rPr lang="en-US" dirty="0" smtClean="0"/>
              <a:t>RPM</a:t>
            </a:r>
            <a:r>
              <a:rPr lang="en-US" dirty="0"/>
              <a:t>: </a:t>
            </a:r>
            <a:r>
              <a:rPr lang="en-US" dirty="0" err="1"/>
              <a:t>sudo</a:t>
            </a:r>
            <a:r>
              <a:rPr lang="en-US" dirty="0"/>
              <a:t> rpm -</a:t>
            </a:r>
            <a:r>
              <a:rPr lang="en-US" dirty="0" err="1"/>
              <a:t>i</a:t>
            </a:r>
            <a:r>
              <a:rPr lang="en-US" dirty="0"/>
              <a:t> </a:t>
            </a:r>
            <a:r>
              <a:rPr lang="en-US" dirty="0" smtClean="0"/>
              <a:t>gputop-1.0-x86_64.rpm</a:t>
            </a:r>
            <a:endParaRPr lang="en-US" dirty="0" smtClean="0"/>
          </a:p>
          <a:p>
            <a:pPr lvl="1" fontAlgn="auto">
              <a:lnSpc>
                <a:spcPct val="100000"/>
              </a:lnSpc>
            </a:pPr>
            <a:r>
              <a:rPr lang="en-US" dirty="0"/>
              <a:t>Test the Web-UI by running ~/</a:t>
            </a:r>
            <a:r>
              <a:rPr lang="en-US" dirty="0" err="1" smtClean="0"/>
              <a:t>gputop</a:t>
            </a:r>
            <a:r>
              <a:rPr lang="en-US" dirty="0" smtClean="0"/>
              <a:t>/</a:t>
            </a:r>
            <a:r>
              <a:rPr lang="en-US" dirty="0" err="1" smtClean="0"/>
              <a:t>ui</a:t>
            </a:r>
            <a:r>
              <a:rPr lang="en-US" dirty="0" smtClean="0"/>
              <a:t>/index.html</a:t>
            </a:r>
            <a:endParaRPr lang="en-US" dirty="0" smtClean="0"/>
          </a:p>
          <a:p>
            <a:pPr fontAlgn="auto">
              <a:lnSpc>
                <a:spcPct val="100000"/>
              </a:lnSpc>
            </a:pPr>
            <a:r>
              <a:rPr lang="en-US" dirty="0"/>
              <a:t>Using </a:t>
            </a:r>
            <a:r>
              <a:rPr lang="en-US" dirty="0" err="1"/>
              <a:t>GPUTop</a:t>
            </a:r>
            <a:r>
              <a:rPr lang="en-US" dirty="0"/>
              <a:t> as a Web User Interface </a:t>
            </a:r>
            <a:r>
              <a:rPr lang="en-US" dirty="0" smtClean="0"/>
              <a:t>on Chromium Target </a:t>
            </a:r>
            <a:r>
              <a:rPr lang="en-US" dirty="0"/>
              <a:t>and </a:t>
            </a:r>
            <a:r>
              <a:rPr lang="en-US" dirty="0" smtClean="0"/>
              <a:t>Linux</a:t>
            </a:r>
            <a:endParaRPr lang="en-US" dirty="0" smtClean="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a:t>
            </a:r>
            <a:r>
              <a:rPr lang="en-US" dirty="0" smtClean="0"/>
              <a:t>Chromium </a:t>
            </a:r>
            <a:r>
              <a:rPr lang="en-US" dirty="0"/>
              <a:t>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a:t>
            </a:r>
            <a:r>
              <a:rPr lang="en-US" dirty="0" smtClean="0"/>
              <a:t>Chromium </a:t>
            </a:r>
            <a:r>
              <a:rPr lang="en-US" dirty="0"/>
              <a:t>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a:t>
            </a:r>
            <a:r>
              <a:rPr lang="en-US" dirty="0" smtClean="0"/>
              <a:t>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a:t>
            </a:r>
            <a:r>
              <a:rPr lang="en-US" dirty="0" smtClean="0"/>
              <a:t>window</a:t>
            </a:r>
            <a:endParaRPr lang="en-US" dirty="0"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smtClean="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smtClean="0">
                          <a:ln>
                            <a:solidFill>
                              <a:schemeClr val="tx1"/>
                            </a:solidFill>
                          </a:ln>
                          <a:effectLst/>
                        </a:rPr>
                        <a:t>Gperftools</a:t>
                      </a:r>
                      <a:r>
                        <a:rPr lang="en-US" sz="1400" dirty="0" smtClean="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smtClean="0">
                          <a:ln>
                            <a:solidFill>
                              <a:schemeClr val="tx1"/>
                            </a:solidFill>
                          </a:ln>
                          <a:effectLst/>
                        </a:rPr>
                        <a:t>Valgrind</a:t>
                      </a:r>
                      <a:r>
                        <a:rPr lang="en-US" sz="1400" dirty="0" smtClean="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333333"/>
                </a:solidFill>
                <a:effectLst/>
                <a:latin typeface="Arial" charset="0"/>
                <a:cs typeface="Arial"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endParaRPr lang="x-none" altLang="en-US"/>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(3/11)</a:t>
            </a:r>
            <a:endParaRPr lang="x-none" altLang="en-US" sz="3600"/>
          </a:p>
        </p:txBody>
      </p:sp>
      <p:sp>
        <p:nvSpPr>
          <p:cNvPr id="3" name="Content Placeholder 2"/>
          <p:cNvSpPr>
            <a:spLocks noGrp="1"/>
          </p:cNvSpPr>
          <p:nvPr>
            <p:ph idx="1"/>
          </p:nvPr>
        </p:nvSpPr>
        <p:spPr>
          <a:xfrm>
            <a:off x="842645" y="965835"/>
            <a:ext cx="4813935" cy="2607310"/>
          </a:xfrm>
        </p:spPr>
        <p:txBody>
          <a:bodyPr>
            <a:normAutofit fontScale="70000"/>
          </a:bodyPr>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7500" lnSpcReduction="1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7960"/>
            <a:ext cx="10515600" cy="560070"/>
          </a:xfrm>
        </p:spPr>
        <p:txBody>
          <a:bodyPr>
            <a:normAutofit fontScale="90000"/>
          </a:bodyPr>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50000"/>
          </a:bodyPr>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06425"/>
          </a:xfrm>
        </p:spPr>
        <p:txBody>
          <a:bodyPr>
            <a:normAutofit fontScale="90000"/>
          </a:bodyPr>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40000"/>
          </a:bodyPr>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3680"/>
            <a:ext cx="10515600" cy="626110"/>
          </a:xfrm>
        </p:spPr>
        <p:txBody>
          <a:bodyPr>
            <a:normAutofit fontScale="90000"/>
          </a:bodyPr>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70000"/>
          </a:bodyPr>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31445"/>
            <a:ext cx="10515600" cy="695325"/>
          </a:xfrm>
        </p:spPr>
        <p:txBody>
          <a:bodyPr>
            <a:normAutofit/>
          </a:bodyPr>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50000"/>
          </a:bodyPr>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1460"/>
            <a:ext cx="10515600" cy="567055"/>
          </a:xfrm>
        </p:spPr>
        <p:txBody>
          <a:bodyPr>
            <a:normAutofit fontScale="90000"/>
          </a:bodyPr>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60000"/>
          </a:bodyPr>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endParaRPr lang="x-none" altLang="en-US"/>
          </a:p>
          <a:p>
            <a:pPr lvl="1" fontAlgn="auto">
              <a:lnSpc>
                <a:spcPct val="100000"/>
              </a:lnSpc>
            </a:pPr>
            <a:r>
              <a:rPr lang="x-none" altLang="en-US"/>
              <a:t>Assume you have QEMU at system-wide ($ sudo apt-get install qemu-kvm), and remember to turn on visualization in BIOS</a:t>
            </a:r>
            <a:endParaRPr lang="x-none" altLang="en-US"/>
          </a:p>
          <a:p>
            <a:pPr lvl="1" fontAlgn="auto">
              <a:lnSpc>
                <a:spcPct val="100000"/>
              </a:lnSpc>
            </a:pPr>
            <a:r>
              <a:rPr lang="x-none" altLang="en-US"/>
              <a:t>Build image for QEMU (inside chroot)</a:t>
            </a:r>
            <a:endParaRPr lang="x-none" altLang="en-US"/>
          </a:p>
          <a:p>
            <a:pPr lvl="2" fontAlgn="auto">
              <a:lnSpc>
                <a:spcPct val="100000"/>
              </a:lnSpc>
            </a:pPr>
            <a:r>
              <a:rPr lang="x-none" altLang="en-US"/>
              <a:t>(cr) $ ./image_to_vm.sh --from=../build/images/your_platform_name/latest --board=${BOARD}</a:t>
            </a:r>
            <a:endParaRPr lang="x-none" altLang="en-US"/>
          </a:p>
          <a:p>
            <a:pPr lvl="2" fontAlgn="auto">
              <a:lnSpc>
                <a:spcPct val="100000"/>
              </a:lnSpc>
            </a:pPr>
            <a:r>
              <a:rPr lang="x-none" altLang="en-US"/>
              <a:t>Launch QEMU with image (outside chroot)</a:t>
            </a:r>
            <a:endParaRPr lang="x-none" altLang="en-US"/>
          </a:p>
          <a:p>
            <a:pPr lvl="2" fontAlgn="auto">
              <a:lnSpc>
                <a:spcPct val="100000"/>
              </a:lnSpc>
            </a:pPr>
            <a:r>
              <a:rPr lang="x-none" altLang="en-US"/>
              <a:t>$ sudo kvm -m 2048 -hda src/build/images/auron/latest/chromiumos_qemu_image.bin -net nic,model=e1000 -net user</a:t>
            </a:r>
            <a:endParaRPr lang="x-none" altLang="en-US"/>
          </a:p>
          <a:p>
            <a:pPr lvl="2" fontAlgn="auto">
              <a:lnSpc>
                <a:spcPct val="10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1450"/>
            <a:ext cx="10515600" cy="548005"/>
          </a:xfrm>
        </p:spPr>
        <p:txBody>
          <a:bodyPr>
            <a:normAutofit fontScale="90000"/>
          </a:bodyPr>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40000"/>
          </a:bodyPr>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sz="4800"/>
              <a:t>Chromuim OS Running Model</a:t>
            </a:r>
            <a:endParaRPr lang="en-US" altLang="zh-CN" sz="48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8290"/>
            <a:ext cx="10515600" cy="421005"/>
          </a:xfrm>
        </p:spPr>
        <p:txBody>
          <a:bodyPr>
            <a:normAutofit fontScale="90000"/>
          </a:bodyPr>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50000"/>
          </a:bodyPr>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95275"/>
            <a:ext cx="10515600" cy="633095"/>
          </a:xfrm>
        </p:spPr>
        <p:txBody>
          <a:bodyPr>
            <a:normAutofit fontScale="90000"/>
          </a:bodyPr>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60000"/>
          </a:bodyPr>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1305"/>
            <a:ext cx="10515600" cy="654050"/>
          </a:xfrm>
        </p:spPr>
        <p:txBody>
          <a:bodyPr>
            <a:normAutofit fontScale="90000"/>
          </a:bodyPr>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60000"/>
          </a:bodyPr>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36270"/>
          </a:xfrm>
        </p:spPr>
        <p:txBody>
          <a:bodyPr>
            <a:normAutofit fontScale="90000"/>
          </a:bodyPr>
          <a:p>
            <a:r>
              <a:rPr lang="x-none" altLang="en-US"/>
              <a:t>Chromium OS Graphics Stack</a:t>
            </a:r>
            <a:endParaRPr lang="x-none" altLang="en-US"/>
          </a:p>
        </p:txBody>
      </p:sp>
      <p:pic>
        <p:nvPicPr>
          <p:cNvPr id="4" name="Content Placeholder 3"/>
          <p:cNvPicPr>
            <a:picLocks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p>
            <a:pPr algn="l"/>
            <a:r>
              <a:rPr lang="en-US"/>
              <a:t>Ozone-gbm</a:t>
            </a:r>
            <a:endParaRPr lang="en-US"/>
          </a:p>
          <a:p>
            <a:pPr marL="285750" indent="-285750" algn="l">
              <a:buFont typeface="Arial"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endParaRPr lang="en-US" sz="1600"/>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85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0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0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0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75960</Words>
  <Application>Kingsoft Office WPP</Application>
  <PresentationFormat>Widescreen</PresentationFormat>
  <Paragraphs>1496</Paragraphs>
  <Slides>85</Slides>
  <Notes>25</Notes>
  <HiddenSlides>0</HiddenSlides>
  <MMClips>0</MMClips>
  <ScaleCrop>false</ScaleCrop>
  <HeadingPairs>
    <vt:vector size="4" baseType="variant">
      <vt:variant>
        <vt:lpstr>主题</vt:lpstr>
      </vt:variant>
      <vt:variant>
        <vt:i4>1</vt:i4>
      </vt:variant>
      <vt:variant>
        <vt:lpstr>幻灯片标题</vt:lpstr>
      </vt:variant>
      <vt:variant>
        <vt:i4>85</vt:i4>
      </vt:variant>
    </vt:vector>
  </HeadingPairs>
  <TitlesOfParts>
    <vt:vector size="86" baseType="lpstr">
      <vt:lpstr>Office 主题</vt:lpstr>
      <vt:lpstr>Understand of Chromium OS</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PowerPoint 演示文稿</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Chromuim OS Running Model</vt:lpstr>
      <vt:lpstr>Architecture - Overview</vt:lpstr>
      <vt:lpstr>Architecture - Components and Interfaces</vt:lpstr>
      <vt:lpstr>Architecture - Process Model</vt:lpstr>
      <vt:lpstr>Chromium OS Graphics Stack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380</cp:revision>
  <dcterms:created xsi:type="dcterms:W3CDTF">2018-12-14T08:50:51Z</dcterms:created>
  <dcterms:modified xsi:type="dcterms:W3CDTF">2018-12-14T08:50:51Z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2018-10-18 06:58:25Z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